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393-9473-452B-8785-8A37A85B249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55D6F-72F6-41D1-9F72-CE10102D8D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393-9473-452B-8785-8A37A85B249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55D6F-72F6-41D1-9F72-CE10102D8D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393-9473-452B-8785-8A37A85B249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55D6F-72F6-41D1-9F72-CE10102D8D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393-9473-452B-8785-8A37A85B249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55D6F-72F6-41D1-9F72-CE10102D8D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393-9473-452B-8785-8A37A85B249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55D6F-72F6-41D1-9F72-CE10102D8D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393-9473-452B-8785-8A37A85B249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55D6F-72F6-41D1-9F72-CE10102D8D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393-9473-452B-8785-8A37A85B249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55D6F-72F6-41D1-9F72-CE10102D8D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393-9473-452B-8785-8A37A85B249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55D6F-72F6-41D1-9F72-CE10102D8D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393-9473-452B-8785-8A37A85B249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55D6F-72F6-41D1-9F72-CE10102D8D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393-9473-452B-8785-8A37A85B249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55D6F-72F6-41D1-9F72-CE10102D8D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5393-9473-452B-8785-8A37A85B249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B655D6F-72F6-41D1-9F72-CE10102D8D2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725393-9473-452B-8785-8A37A85B2491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655D6F-72F6-41D1-9F72-CE10102D8D2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5-170-aldegid-2d.gif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hemistry.ru/course/content/3DHTML/15-170-aldegid-2d.htm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http://chemistry.ru/course/content/javagifs/15-171-equation-2d.gif" TargetMode="External"/><Relationship Id="rId13" Type="http://schemas.openxmlformats.org/officeDocument/2006/relationships/image" Target="../media/image38.gif"/><Relationship Id="rId3" Type="http://schemas.openxmlformats.org/officeDocument/2006/relationships/image" Target="../media/image4.gif"/><Relationship Id="rId7" Type="http://schemas.openxmlformats.org/officeDocument/2006/relationships/image" Target="../media/image35.gif"/><Relationship Id="rId12" Type="http://schemas.openxmlformats.org/officeDocument/2006/relationships/image" Target="http://chemistry.ru/course/content/javagifs/15-171-2d-2d.gif" TargetMode="External"/><Relationship Id="rId2" Type="http://schemas.openxmlformats.org/officeDocument/2006/relationships/hyperlink" Target="http://chemistry.ru/course/content/scientist/section/paragraph116/theory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http://chemistry.ru/course/content/javagifs/15-171-h2nr-2d.gif" TargetMode="External"/><Relationship Id="rId11" Type="http://schemas.openxmlformats.org/officeDocument/2006/relationships/image" Target="../media/image37.gif"/><Relationship Id="rId5" Type="http://schemas.openxmlformats.org/officeDocument/2006/relationships/image" Target="../media/image34.gif"/><Relationship Id="rId10" Type="http://schemas.openxmlformats.org/officeDocument/2006/relationships/image" Target="http://chemistry.ru/course/content/javagifs/15-520-h2o.gif" TargetMode="External"/><Relationship Id="rId4" Type="http://schemas.openxmlformats.org/officeDocument/2006/relationships/image" Target="http://chemistry.ru/course/content/javagifs/15-170-aldegid-2d.gif" TargetMode="External"/><Relationship Id="rId9" Type="http://schemas.openxmlformats.org/officeDocument/2006/relationships/image" Target="../media/image36.gif"/><Relationship Id="rId14" Type="http://schemas.openxmlformats.org/officeDocument/2006/relationships/image" Target="http://chemistry.ru/course/content/javagifs/15-172-equation-2d.gi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5-540-2d.gif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hemistry.ru/course/content/3DHTML/15-540-2d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http://chemistry.ru/course/content/javagifs/15-183-al-2d.gif" TargetMode="External"/><Relationship Id="rId13" Type="http://schemas.openxmlformats.org/officeDocument/2006/relationships/image" Target="http://chemistry.ru/course/content/javagifs/15-185-grup-2d.gif" TargetMode="External"/><Relationship Id="rId3" Type="http://schemas.openxmlformats.org/officeDocument/2006/relationships/image" Target="http://chemistry.ru/course/content/javagifs/15-181-grup-2d.gif" TargetMode="External"/><Relationship Id="rId7" Type="http://schemas.openxmlformats.org/officeDocument/2006/relationships/image" Target="../media/image42.gif"/><Relationship Id="rId12" Type="http://schemas.openxmlformats.org/officeDocument/2006/relationships/image" Target="http://chemistry.ru/course/content/chapter12/section/paragraph4/images/arrow.gif" TargetMode="Externa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http://chemistry.ru/course/content/javagifs/15-182-mur-2d.gif" TargetMode="External"/><Relationship Id="rId11" Type="http://schemas.openxmlformats.org/officeDocument/2006/relationships/image" Target="../media/image44.gif"/><Relationship Id="rId5" Type="http://schemas.openxmlformats.org/officeDocument/2006/relationships/image" Target="../media/image41.gif"/><Relationship Id="rId15" Type="http://schemas.openxmlformats.org/officeDocument/2006/relationships/image" Target="http://chemistry.ru/course/content/javagifs/15-520-h2o.gif" TargetMode="External"/><Relationship Id="rId10" Type="http://schemas.openxmlformats.org/officeDocument/2006/relationships/image" Target="http://chemistry.ru/course/content/javagifs/15-228-sern-2d.gif" TargetMode="External"/><Relationship Id="rId4" Type="http://schemas.openxmlformats.org/officeDocument/2006/relationships/hyperlink" Target="http://chemistry.ru/course/content/3DHTML/15-181-grup-2d.htm" TargetMode="External"/><Relationship Id="rId9" Type="http://schemas.openxmlformats.org/officeDocument/2006/relationships/image" Target="../media/image43.gif"/><Relationship Id="rId14" Type="http://schemas.openxmlformats.org/officeDocument/2006/relationships/image" Target="../media/image3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5-527.gif" TargetMode="External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13" Type="http://schemas.openxmlformats.org/officeDocument/2006/relationships/image" Target="http://chemistry.ru/course/content/javagifs/15-193-spirt-2d.gif" TargetMode="External"/><Relationship Id="rId3" Type="http://schemas.openxmlformats.org/officeDocument/2006/relationships/image" Target="http://chemistry.ru/course/content/javagifs/15-188-etilenglikol-2d.gif" TargetMode="External"/><Relationship Id="rId7" Type="http://schemas.openxmlformats.org/officeDocument/2006/relationships/image" Target="http://chemistry.ru/course/content/javagifs/15-189-terilen-2d.gif" TargetMode="External"/><Relationship Id="rId12" Type="http://schemas.openxmlformats.org/officeDocument/2006/relationships/image" Target="../media/image50.gif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gif"/><Relationship Id="rId11" Type="http://schemas.openxmlformats.org/officeDocument/2006/relationships/image" Target="http://chemistry.ru/course/content/javagifs/15-192-spirt-2d.gif" TargetMode="External"/><Relationship Id="rId5" Type="http://schemas.openxmlformats.org/officeDocument/2006/relationships/image" Target="http://chemistry.ru/course/content/javagifs/15-187-tereftalevaya-2d.gif" TargetMode="External"/><Relationship Id="rId15" Type="http://schemas.openxmlformats.org/officeDocument/2006/relationships/image" Target="http://chemistry.ru/course/content/javagifs/15-195-efir-2d.gif" TargetMode="External"/><Relationship Id="rId10" Type="http://schemas.openxmlformats.org/officeDocument/2006/relationships/image" Target="../media/image49.gif"/><Relationship Id="rId4" Type="http://schemas.openxmlformats.org/officeDocument/2006/relationships/image" Target="../media/image47.gif"/><Relationship Id="rId9" Type="http://schemas.openxmlformats.org/officeDocument/2006/relationships/image" Target="http://chemistry.ru/course/content/javagifs/15-520-h2o.gif" TargetMode="External"/><Relationship Id="rId14" Type="http://schemas.openxmlformats.org/officeDocument/2006/relationships/image" Target="../media/image51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gif"/><Relationship Id="rId13" Type="http://schemas.openxmlformats.org/officeDocument/2006/relationships/image" Target="http://chemistry.ru/course/content/javagifs/63230093039249-3.gif" TargetMode="External"/><Relationship Id="rId18" Type="http://schemas.openxmlformats.org/officeDocument/2006/relationships/image" Target="http://chemistry.ru/course/content/javagifs/63230093039269-6.gif" TargetMode="External"/><Relationship Id="rId26" Type="http://schemas.openxmlformats.org/officeDocument/2006/relationships/image" Target="http://chemistry.ru/course/content/javagifs/15-209-amin-2d.gif" TargetMode="External"/><Relationship Id="rId3" Type="http://schemas.openxmlformats.org/officeDocument/2006/relationships/image" Target="http://chemistry.ru/course/content/javagifs/15-200-pervamin-2d.gif" TargetMode="External"/><Relationship Id="rId21" Type="http://schemas.openxmlformats.org/officeDocument/2006/relationships/image" Target="../media/image60.gif"/><Relationship Id="rId7" Type="http://schemas.openxmlformats.org/officeDocument/2006/relationships/image" Target="http://chemistry.ru/course/content/javagifs/15-202-tretamin-2d.gif" TargetMode="External"/><Relationship Id="rId12" Type="http://schemas.openxmlformats.org/officeDocument/2006/relationships/image" Target="../media/image57.gif"/><Relationship Id="rId17" Type="http://schemas.openxmlformats.org/officeDocument/2006/relationships/image" Target="../media/image59.gif"/><Relationship Id="rId25" Type="http://schemas.openxmlformats.org/officeDocument/2006/relationships/image" Target="../media/image62.gif"/><Relationship Id="rId2" Type="http://schemas.openxmlformats.org/officeDocument/2006/relationships/image" Target="../media/image52.gif"/><Relationship Id="rId16" Type="http://schemas.openxmlformats.org/officeDocument/2006/relationships/image" Target="http://chemistry.ru/course/content/javagifs/63230093039259-5.gif" TargetMode="External"/><Relationship Id="rId20" Type="http://schemas.openxmlformats.org/officeDocument/2006/relationships/image" Target="http://chemistry.ru/course/content/javagifs/15-206-amin-2d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gif"/><Relationship Id="rId11" Type="http://schemas.openxmlformats.org/officeDocument/2006/relationships/image" Target="http://chemistry.ru/course/content/javagifs/63230093039249-2.gif" TargetMode="External"/><Relationship Id="rId24" Type="http://schemas.openxmlformats.org/officeDocument/2006/relationships/image" Target="http://chemistry.ru/course/content/javagifs/15-208-amin-2d.gif" TargetMode="External"/><Relationship Id="rId5" Type="http://schemas.openxmlformats.org/officeDocument/2006/relationships/image" Target="http://chemistry.ru/course/content/javagifs/15-201-vtoramin-2d.gif" TargetMode="External"/><Relationship Id="rId15" Type="http://schemas.openxmlformats.org/officeDocument/2006/relationships/image" Target="../media/image58.gif"/><Relationship Id="rId23" Type="http://schemas.openxmlformats.org/officeDocument/2006/relationships/image" Target="../media/image61.gif"/><Relationship Id="rId10" Type="http://schemas.openxmlformats.org/officeDocument/2006/relationships/image" Target="../media/image56.gif"/><Relationship Id="rId19" Type="http://schemas.openxmlformats.org/officeDocument/2006/relationships/image" Target="../media/image14.gif"/><Relationship Id="rId4" Type="http://schemas.openxmlformats.org/officeDocument/2006/relationships/image" Target="../media/image53.gif"/><Relationship Id="rId9" Type="http://schemas.openxmlformats.org/officeDocument/2006/relationships/image" Target="http://chemistry.ru/course/content/javagifs/63230093039249-1.gif" TargetMode="External"/><Relationship Id="rId14" Type="http://schemas.openxmlformats.org/officeDocument/2006/relationships/image" Target="http://chemistry.ru/course/content/javagifs/63230093039259-4.gif" TargetMode="External"/><Relationship Id="rId22" Type="http://schemas.openxmlformats.org/officeDocument/2006/relationships/image" Target="http://chemistry.ru/course/content/javagifs/15-207-amin-2d.gif" TargetMode="External"/><Relationship Id="rId27" Type="http://schemas.openxmlformats.org/officeDocument/2006/relationships/hyperlink" Target="http://chemistry.ru/course/content/scientist/section/paragraph116/theory.html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13" Type="http://schemas.openxmlformats.org/officeDocument/2006/relationships/image" Target="http://chemistry.ru/course/content/javagifs/15-219-group-2d.gif" TargetMode="External"/><Relationship Id="rId18" Type="http://schemas.openxmlformats.org/officeDocument/2006/relationships/image" Target="../media/image67.gif"/><Relationship Id="rId3" Type="http://schemas.openxmlformats.org/officeDocument/2006/relationships/image" Target="http://chemistry.ru/course/content/javagifs/15-214-mur-2d.gif" TargetMode="External"/><Relationship Id="rId21" Type="http://schemas.openxmlformats.org/officeDocument/2006/relationships/image" Target="http://chemistry.ru/course/content/javagifs/15-224-etanol-2d.gif" TargetMode="External"/><Relationship Id="rId7" Type="http://schemas.openxmlformats.org/officeDocument/2006/relationships/image" Target="http://chemistry.ru/course/content/javagifs/15-216-amin-2d.gif" TargetMode="External"/><Relationship Id="rId12" Type="http://schemas.openxmlformats.org/officeDocument/2006/relationships/hyperlink" Target="http://chemistry.ru/course/content/3DHTML/15-218-group-2d.htm" TargetMode="External"/><Relationship Id="rId17" Type="http://schemas.openxmlformats.org/officeDocument/2006/relationships/image" Target="http://chemistry.ru/course/content/javagifs/15-222-hcl-2d.gif" TargetMode="External"/><Relationship Id="rId2" Type="http://schemas.openxmlformats.org/officeDocument/2006/relationships/image" Target="../media/image41.gif"/><Relationship Id="rId16" Type="http://schemas.openxmlformats.org/officeDocument/2006/relationships/image" Target="../media/image66.gif"/><Relationship Id="rId20" Type="http://schemas.openxmlformats.org/officeDocument/2006/relationships/image" Target="../media/image6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gif"/><Relationship Id="rId11" Type="http://schemas.openxmlformats.org/officeDocument/2006/relationships/image" Target="http://chemistry.ru/course/content/javagifs/15-218-group-2d.gif" TargetMode="External"/><Relationship Id="rId5" Type="http://schemas.openxmlformats.org/officeDocument/2006/relationships/image" Target="http://chemistry.ru/course/content/javagifs/15-215-ammiak-2d.gif" TargetMode="External"/><Relationship Id="rId15" Type="http://schemas.openxmlformats.org/officeDocument/2006/relationships/image" Target="http://chemistry.ru/course/content/javagifs/15-540-2d.gif" TargetMode="External"/><Relationship Id="rId23" Type="http://schemas.openxmlformats.org/officeDocument/2006/relationships/image" Target="http://chemistry.ru/course/content/javagifs/15-527.gif" TargetMode="External"/><Relationship Id="rId10" Type="http://schemas.openxmlformats.org/officeDocument/2006/relationships/image" Target="../media/image65.gif"/><Relationship Id="rId19" Type="http://schemas.openxmlformats.org/officeDocument/2006/relationships/image" Target="http://chemistry.ru/course/content/javagifs/15-223-acetilchlorid-2d.gif" TargetMode="External"/><Relationship Id="rId4" Type="http://schemas.openxmlformats.org/officeDocument/2006/relationships/image" Target="../media/image63.gif"/><Relationship Id="rId9" Type="http://schemas.openxmlformats.org/officeDocument/2006/relationships/image" Target="http://chemistry.ru/course/content/javagifs/15-520-h2o.gif" TargetMode="External"/><Relationship Id="rId14" Type="http://schemas.openxmlformats.org/officeDocument/2006/relationships/image" Target="../media/image3.gif"/><Relationship Id="rId22" Type="http://schemas.openxmlformats.org/officeDocument/2006/relationships/image" Target="../media/image45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gif"/><Relationship Id="rId13" Type="http://schemas.openxmlformats.org/officeDocument/2006/relationships/image" Target="http://chemistry.ru/course/content/javagifs/15-222-hcl-2d.gif" TargetMode="External"/><Relationship Id="rId3" Type="http://schemas.openxmlformats.org/officeDocument/2006/relationships/image" Target="http://chemistry.ru/course/content/javagifs/15-227-metilacetat-2d.gif" TargetMode="External"/><Relationship Id="rId7" Type="http://schemas.openxmlformats.org/officeDocument/2006/relationships/image" Target="http://chemistry.ru/course/content/javagifs/15-520-h2o.gif" TargetMode="External"/><Relationship Id="rId12" Type="http://schemas.openxmlformats.org/officeDocument/2006/relationships/image" Target="../media/image66.gif"/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gif"/><Relationship Id="rId11" Type="http://schemas.openxmlformats.org/officeDocument/2006/relationships/image" Target="http://chemistry.ru/course/content/javagifs/15-223-acetilchlorid-2d.gif" TargetMode="External"/><Relationship Id="rId5" Type="http://schemas.openxmlformats.org/officeDocument/2006/relationships/image" Target="http://chemistry.ru/course/content/javagifs/15-228-sern-2d.gif" TargetMode="External"/><Relationship Id="rId10" Type="http://schemas.openxmlformats.org/officeDocument/2006/relationships/image" Target="../media/image67.gif"/><Relationship Id="rId4" Type="http://schemas.openxmlformats.org/officeDocument/2006/relationships/image" Target="../media/image43.gif"/><Relationship Id="rId9" Type="http://schemas.openxmlformats.org/officeDocument/2006/relationships/image" Target="http://chemistry.ru/course/content/javagifs/15-229-angidrid-2d.gif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http://chemistry.ru/course/content/javagifs/15-181-grup-2d.gif" TargetMode="External"/><Relationship Id="rId18" Type="http://schemas.openxmlformats.org/officeDocument/2006/relationships/image" Target="../media/image10.gif"/><Relationship Id="rId3" Type="http://schemas.openxmlformats.org/officeDocument/2006/relationships/image" Target="http://chemistry.ru/course/content/javagifs/15-539-2d.gif" TargetMode="External"/><Relationship Id="rId21" Type="http://schemas.openxmlformats.org/officeDocument/2006/relationships/image" Target="http://chemistry.ru/course/content/javagifs/15-546-2d.gif" TargetMode="External"/><Relationship Id="rId7" Type="http://schemas.openxmlformats.org/officeDocument/2006/relationships/image" Target="http://chemistry.ru/course/content/javagifs/15-526.gif" TargetMode="External"/><Relationship Id="rId12" Type="http://schemas.openxmlformats.org/officeDocument/2006/relationships/image" Target="../media/image7.gif"/><Relationship Id="rId17" Type="http://schemas.openxmlformats.org/officeDocument/2006/relationships/image" Target="http://chemistry.ru/course/content/javagifs/15-544-2d.gif" TargetMode="External"/><Relationship Id="rId25" Type="http://schemas.openxmlformats.org/officeDocument/2006/relationships/image" Target="http://chemistry.ru/course/content/javagifs/15-548-2d.gif" TargetMode="External"/><Relationship Id="rId2" Type="http://schemas.openxmlformats.org/officeDocument/2006/relationships/image" Target="../media/image2.gif"/><Relationship Id="rId16" Type="http://schemas.openxmlformats.org/officeDocument/2006/relationships/image" Target="../media/image9.gif"/><Relationship Id="rId20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11" Type="http://schemas.openxmlformats.org/officeDocument/2006/relationships/image" Target="http://chemistry.ru/course/content/javagifs/15-542-2d.gif" TargetMode="External"/><Relationship Id="rId24" Type="http://schemas.openxmlformats.org/officeDocument/2006/relationships/image" Target="../media/image13.gif"/><Relationship Id="rId5" Type="http://schemas.openxmlformats.org/officeDocument/2006/relationships/image" Target="http://chemistry.ru/course/content/javagifs/15-540-2d.gif" TargetMode="External"/><Relationship Id="rId15" Type="http://schemas.openxmlformats.org/officeDocument/2006/relationships/image" Target="http://chemistry.ru/course/content/javagifs/15-543-2d.gif" TargetMode="External"/><Relationship Id="rId23" Type="http://schemas.openxmlformats.org/officeDocument/2006/relationships/image" Target="http://chemistry.ru/course/content/javagifs/15-547-2d.gif" TargetMode="External"/><Relationship Id="rId10" Type="http://schemas.openxmlformats.org/officeDocument/2006/relationships/image" Target="../media/image6.gif"/><Relationship Id="rId19" Type="http://schemas.openxmlformats.org/officeDocument/2006/relationships/image" Target="http://chemistry.ru/course/content/javagifs/15-545-2d.gif" TargetMode="External"/><Relationship Id="rId4" Type="http://schemas.openxmlformats.org/officeDocument/2006/relationships/image" Target="../media/image3.gif"/><Relationship Id="rId9" Type="http://schemas.openxmlformats.org/officeDocument/2006/relationships/image" Target="http://chemistry.ru/course/content/javagifs/15-541-2d.gif" TargetMode="External"/><Relationship Id="rId14" Type="http://schemas.openxmlformats.org/officeDocument/2006/relationships/image" Target="../media/image8.gif"/><Relationship Id="rId22" Type="http://schemas.openxmlformats.org/officeDocument/2006/relationships/image" Target="../media/image12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13" Type="http://schemas.openxmlformats.org/officeDocument/2006/relationships/image" Target="http://chemistry.ru/course/content/javagifs/15-552-2d.gif" TargetMode="External"/><Relationship Id="rId3" Type="http://schemas.openxmlformats.org/officeDocument/2006/relationships/image" Target="http://chemistry.ru/course/content/javagifs/15-549-2d.gif" TargetMode="External"/><Relationship Id="rId7" Type="http://schemas.openxmlformats.org/officeDocument/2006/relationships/image" Target="http://chemistry.ru/course/content/javagifs/15-551-2d.gif" TargetMode="External"/><Relationship Id="rId12" Type="http://schemas.openxmlformats.org/officeDocument/2006/relationships/image" Target="../media/image19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11" Type="http://schemas.openxmlformats.org/officeDocument/2006/relationships/image" Target="http://chemistry.ru/course/content/javagifs/15-537-2d.gif" TargetMode="External"/><Relationship Id="rId5" Type="http://schemas.openxmlformats.org/officeDocument/2006/relationships/image" Target="http://chemistry.ru/course/content/javagifs/15-550-2d.gif" TargetMode="External"/><Relationship Id="rId15" Type="http://schemas.openxmlformats.org/officeDocument/2006/relationships/image" Target="http://chemistry.ru/course/content/javagifs/15-553-2d.gif" TargetMode="External"/><Relationship Id="rId10" Type="http://schemas.openxmlformats.org/officeDocument/2006/relationships/image" Target="../media/image18.gif"/><Relationship Id="rId4" Type="http://schemas.openxmlformats.org/officeDocument/2006/relationships/image" Target="../media/image15.gif"/><Relationship Id="rId9" Type="http://schemas.openxmlformats.org/officeDocument/2006/relationships/image" Target="http://chemistry.ru/course/content/javagifs/15-536-2d.gif" TargetMode="External"/><Relationship Id="rId14" Type="http://schemas.openxmlformats.org/officeDocument/2006/relationships/image" Target="../media/image20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5-153-izopropanil-2d.gif" TargetMode="Externa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5" Type="http://schemas.openxmlformats.org/officeDocument/2006/relationships/image" Target="http://chemistry.ru/course/content/javagifs/15-155-tretbutanol-2d.gif" TargetMode="External"/><Relationship Id="rId4" Type="http://schemas.openxmlformats.org/officeDocument/2006/relationships/image" Target="../media/image2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5-159-2d.gif" TargetMode="External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5" Type="http://schemas.openxmlformats.org/officeDocument/2006/relationships/image" Target="http://chemistry.ru/course/content/javagifs/15-160-2d.gif" TargetMode="External"/><Relationship Id="rId4" Type="http://schemas.openxmlformats.org/officeDocument/2006/relationships/image" Target="../media/image2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5-161-form-2d.gif" TargetMode="Externa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http://chemistry.ru/course/content/javagifs/15-162-12etandil-2d.gif" TargetMode="External"/><Relationship Id="rId7" Type="http://schemas.openxmlformats.org/officeDocument/2006/relationships/image" Target="http://chemistry.ru/course/content/javagifs/15-164-12benzoldiol-2d.gif" TargetMode="External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11" Type="http://schemas.openxmlformats.org/officeDocument/2006/relationships/image" Target="http://chemistry.ru/course/content/javagifs/15-166-14benzoldiol-2d.gif" TargetMode="External"/><Relationship Id="rId5" Type="http://schemas.openxmlformats.org/officeDocument/2006/relationships/image" Target="http://chemistry.ru/course/content/javagifs/15-163-123propantriol-2d.gif" TargetMode="External"/><Relationship Id="rId10" Type="http://schemas.openxmlformats.org/officeDocument/2006/relationships/image" Target="../media/image30.gif"/><Relationship Id="rId4" Type="http://schemas.openxmlformats.org/officeDocument/2006/relationships/image" Target="../media/image27.gif"/><Relationship Id="rId9" Type="http://schemas.openxmlformats.org/officeDocument/2006/relationships/image" Target="http://chemistry.ru/course/content/javagifs/15-165-13benzoldiol-2d.gi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5-167-123benzoltriol-2d.gif" TargetMode="External"/><Relationship Id="rId7" Type="http://schemas.openxmlformats.org/officeDocument/2006/relationships/image" Target="http://chemistry.ru/course/content/javagifs/15-169-135benzoltriol-2d.gif" TargetMode="External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gif"/><Relationship Id="rId5" Type="http://schemas.openxmlformats.org/officeDocument/2006/relationships/image" Target="http://chemistry.ru/course/content/javagifs/15-168-124benzoltriol-2d.gif" TargetMode="External"/><Relationship Id="rId4" Type="http://schemas.openxmlformats.org/officeDocument/2006/relationships/image" Target="../media/image3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83568" y="692696"/>
            <a:ext cx="81724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/>
              </a:rPr>
              <a:t>Функциональные производные углеводородов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Свойства любого органического соединения, получаемого путем замещения атома водорода в данной молекуле (остаток молекулы после отнятия атома водорода называется радикалом R)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гетероатом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Cl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Br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и т. д.) или функциональную группу с одним (OH, NH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) или несколькими (COOH, SO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H, NO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гетероатомами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, определяются природой заместителя или функциональной группы. Обычно такие производные углеводородов записываются в виде R–Y (где Y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гетероатом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или функциональная группа), см. табл. 12.7.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610816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 charset="-52"/>
              </a:rPr>
              <a:t>Альдегиды и кетоны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Алканали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(алифатические)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аренали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(ароматические)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альдегиды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содержат функциональную группу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5" name="Picture 1" descr="http://chemistry.ru/course/content/javagifs/15-170-aldegid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203848" y="1772816"/>
            <a:ext cx="936104" cy="1053117"/>
          </a:xfrm>
          <a:prstGeom prst="rect">
            <a:avLst/>
          </a:prstGeom>
          <a:noFill/>
        </p:spPr>
      </p:pic>
      <p:sp>
        <p:nvSpPr>
          <p:cNvPr id="47107" name="Rectangle 3">
            <a:hlinkClick r:id="rId4"/>
          </p:cNvPr>
          <p:cNvSpPr>
            <a:spLocks noChangeArrowheads="1"/>
          </p:cNvSpPr>
          <p:nvPr/>
        </p:nvSpPr>
        <p:spPr bwMode="auto">
          <a:xfrm>
            <a:off x="0" y="2780928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Название происходит от соответствующей карбоновой кислоты с добавлением «альдегид» или суффикса -аль к корню соответствующего углеводорода: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R = H – формальдегид, муравьиный альдегид,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метаналь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R = CH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ацетальдегид, уксусный альдегид,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этаналь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R =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бензальдегид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фенилаль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4664750"/>
            <a:ext cx="896448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Кетоны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содержат карбонильную группу и бывают симметричными (R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= R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 и несимметричными (R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≠ R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): R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= R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= CH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диметилкетон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(ацетон); R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= CH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R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=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метилэтилкетон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В названии кетона используют оба углеводородных радикала или добавляют суффикс -он к соответствующему углеводороду: ацетон,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диметилкетон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диметилкарбон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пропан-2-он.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1124744"/>
            <a:ext cx="88924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Специфической реакцией альдегидов и кетонов является образование азометиновых соединений (оснований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Times" charset="-52"/>
                <a:hlinkClick r:id="rId2"/>
              </a:rPr>
              <a:t>Шиффа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 с первичными аминами: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3328035"/>
          <a:ext cx="6095999" cy="201930"/>
        </p:xfrm>
        <a:graphic>
          <a:graphicData uri="http://schemas.openxmlformats.org/drawingml/2006/table">
            <a:tbl>
              <a:tblPr/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602" y="3328034"/>
          <a:ext cx="6648397" cy="1685141"/>
        </p:xfrm>
        <a:graphic>
          <a:graphicData uri="http://schemas.openxmlformats.org/drawingml/2006/table">
            <a:tbl>
              <a:tblPr/>
              <a:tblGrid>
                <a:gridCol w="949771"/>
                <a:gridCol w="949771"/>
                <a:gridCol w="949771"/>
                <a:gridCol w="949771"/>
                <a:gridCol w="949771"/>
                <a:gridCol w="949771"/>
                <a:gridCol w="949771"/>
              </a:tblGrid>
              <a:tr h="1685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8137" name="Picture 9" descr="http://chemistry.ru/course/content/javagifs/15-170-aldegid-2d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755576" y="2786937"/>
            <a:ext cx="936104" cy="1053117"/>
          </a:xfrm>
          <a:prstGeom prst="rect">
            <a:avLst/>
          </a:prstGeom>
          <a:noFill/>
        </p:spPr>
      </p:pic>
      <p:pic>
        <p:nvPicPr>
          <p:cNvPr id="48136" name="Picture 8" descr="http://chemistry.ru/course/content/javagifs/15-171-h2nr-2d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2643145" y="3212976"/>
            <a:ext cx="845312" cy="432048"/>
          </a:xfrm>
          <a:prstGeom prst="rect">
            <a:avLst/>
          </a:prstGeom>
          <a:noFill/>
        </p:spPr>
      </p:pic>
      <p:pic>
        <p:nvPicPr>
          <p:cNvPr id="48135" name="Picture 7" descr="http://chemistry.ru/course/content/javagifs/15-171-equation-2d.gif"/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6300192" y="3140968"/>
            <a:ext cx="1130358" cy="648072"/>
          </a:xfrm>
          <a:prstGeom prst="rect">
            <a:avLst/>
          </a:prstGeom>
          <a:noFill/>
        </p:spPr>
      </p:pic>
      <p:pic>
        <p:nvPicPr>
          <p:cNvPr id="48134" name="Picture 6" descr="http://chemistry.ru/course/content/javagifs/15-520-h2o.gif"/>
          <p:cNvPicPr>
            <a:picLocks noChangeAspect="1" noChangeArrowheads="1"/>
          </p:cNvPicPr>
          <p:nvPr/>
        </p:nvPicPr>
        <p:blipFill>
          <a:blip r:embed="rId9" r:link="rId10" cstate="print"/>
          <a:srcRect/>
          <a:stretch>
            <a:fillRect/>
          </a:stretch>
        </p:blipFill>
        <p:spPr bwMode="auto">
          <a:xfrm>
            <a:off x="4832438" y="3136304"/>
            <a:ext cx="531650" cy="436712"/>
          </a:xfrm>
          <a:prstGeom prst="rect">
            <a:avLst/>
          </a:prstGeom>
          <a:noFill/>
        </p:spPr>
      </p:pic>
      <p:pic>
        <p:nvPicPr>
          <p:cNvPr id="48133" name="Picture 5" descr="http://chemistry.ru/course/content/javagifs/15-171-2d-2d.gif"/>
          <p:cNvPicPr>
            <a:picLocks noChangeAspect="1" noChangeArrowheads="1"/>
          </p:cNvPicPr>
          <p:nvPr/>
        </p:nvPicPr>
        <p:blipFill>
          <a:blip r:embed="rId11" r:link="rId12" cstate="print"/>
          <a:srcRect/>
          <a:stretch>
            <a:fillRect/>
          </a:stretch>
        </p:blipFill>
        <p:spPr bwMode="auto">
          <a:xfrm>
            <a:off x="611559" y="4437112"/>
            <a:ext cx="960107" cy="1080120"/>
          </a:xfrm>
          <a:prstGeom prst="rect">
            <a:avLst/>
          </a:prstGeom>
          <a:noFill/>
        </p:spPr>
      </p:pic>
      <p:pic>
        <p:nvPicPr>
          <p:cNvPr id="48132" name="Picture 4" descr="http://chemistry.ru/course/content/javagifs/15-171-h2nr-2d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2627784" y="4581128"/>
            <a:ext cx="792088" cy="404845"/>
          </a:xfrm>
          <a:prstGeom prst="rect">
            <a:avLst/>
          </a:prstGeom>
          <a:noFill/>
        </p:spPr>
      </p:pic>
      <p:pic>
        <p:nvPicPr>
          <p:cNvPr id="48131" name="Picture 3" descr="http://chemistry.ru/course/content/javagifs/15-172-equation-2d.gif"/>
          <p:cNvPicPr>
            <a:picLocks noChangeAspect="1" noChangeArrowheads="1"/>
          </p:cNvPicPr>
          <p:nvPr/>
        </p:nvPicPr>
        <p:blipFill>
          <a:blip r:embed="rId13" r:link="rId14" cstate="print"/>
          <a:srcRect/>
          <a:stretch>
            <a:fillRect/>
          </a:stretch>
        </p:blipFill>
        <p:spPr bwMode="auto">
          <a:xfrm>
            <a:off x="4499992" y="4509121"/>
            <a:ext cx="1130356" cy="648071"/>
          </a:xfrm>
          <a:prstGeom prst="rect">
            <a:avLst/>
          </a:prstGeom>
          <a:noFill/>
        </p:spPr>
      </p:pic>
      <p:pic>
        <p:nvPicPr>
          <p:cNvPr id="48130" name="Picture 2" descr="http://chemistry.ru/course/content/javagifs/15-520-h2o.gif"/>
          <p:cNvPicPr>
            <a:picLocks noChangeAspect="1" noChangeArrowheads="1"/>
          </p:cNvPicPr>
          <p:nvPr/>
        </p:nvPicPr>
        <p:blipFill>
          <a:blip r:embed="rId9" r:link="rId10" cstate="print"/>
          <a:srcRect/>
          <a:stretch>
            <a:fillRect/>
          </a:stretch>
        </p:blipFill>
        <p:spPr bwMode="auto">
          <a:xfrm>
            <a:off x="6300192" y="4653136"/>
            <a:ext cx="515996" cy="423853"/>
          </a:xfrm>
          <a:prstGeom prst="rect">
            <a:avLst/>
          </a:prstGeom>
          <a:noFill/>
        </p:spPr>
      </p:pic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251520" y="907069"/>
            <a:ext cx="936002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 charset="-52"/>
              </a:rPr>
              <a:t>Карбоновые кислоты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rgbClr val="121F48"/>
                </a:solidFill>
                <a:latin typeface="Times" charset="-52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i="1" dirty="0" smtClean="0">
                <a:solidFill>
                  <a:srgbClr val="121F48"/>
                </a:solidFill>
                <a:latin typeface="Times" charset="-52"/>
                <a:ea typeface="Times New Roman" pitchFamily="18" charset="0"/>
                <a:cs typeface="Arial" pitchFamily="34" charset="0"/>
              </a:rPr>
              <a:t>                  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Карбоновые кислоты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53" name="Picture 1" descr="http://chemistry.ru/course/content/javagifs/15-540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516216" y="1268760"/>
            <a:ext cx="1293014" cy="504056"/>
          </a:xfrm>
          <a:prstGeom prst="rect">
            <a:avLst/>
          </a:prstGeom>
          <a:noFill/>
        </p:spPr>
      </p:pic>
      <p:sp>
        <p:nvSpPr>
          <p:cNvPr id="49155" name="Rectangle 3">
            <a:hlinkClick r:id="rId4"/>
          </p:cNvPr>
          <p:cNvSpPr>
            <a:spLocks noChangeArrowheads="1"/>
          </p:cNvSpPr>
          <p:nvPr/>
        </p:nvSpPr>
        <p:spPr bwMode="auto">
          <a:xfrm>
            <a:off x="0" y="1772816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содержат карбоксильную группировку –COOH. Свойства кислоты определяются природой радикала R, обычно это слабые кислоты,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pH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 = 4–5. Название происходит от соответствующего углеводорода с добавлением окончания «-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кислота» или окончания «-карбоновая кислота» к углеводороду на один атом меньше: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R = H – метановая кислота, муравьиная кислота;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R = CH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этановая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кислота, метанкарбоновая кислота, уксусная кислота;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R =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пропановая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кислота,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этанкарбоновая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кислота,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пропионовая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кислота;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R =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бензойная кислота,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фенилкарбоновая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кислота;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R = (C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C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трифенилуксусная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кислота.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arb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716016" cy="35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635896" y="980728"/>
          <a:ext cx="6096000" cy="36957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Модель 12.4. Карбоновые кислоты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3861048"/>
            <a:ext cx="88204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Большое значение в биохимии имеют дикарбоновые кислоты: алифатические насыщенные HOOC–(CH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u-RU" sz="2000" b="0" i="1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–COOH (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 = 0, 1, 2, ...), алифатические ненасыщенные (HOOC)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2000" b="0" i="1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1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–2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 = 2, 3, 4, ...), ароматические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(COOH)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В растворах кислоты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диссоциируют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80" name="Picture 4" descr="63230093036565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301208"/>
            <a:ext cx="5676217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1" y="5933645"/>
            <a:ext cx="88924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Карбоновые кислоты в свободном состоянии и в растворах склонны к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димеризации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или ассоциации за счет сильной водородной связи.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1052736"/>
            <a:ext cx="550496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 charset="-52"/>
              </a:rPr>
              <a:t>Эфиры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 charset="-52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Сложные эфиры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содержат группировку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1" name="Picture 1" descr="http://chemistry.ru/course/content/javagifs/15-181-grup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508104" y="1124744"/>
            <a:ext cx="1645896" cy="1296144"/>
          </a:xfrm>
          <a:prstGeom prst="rect">
            <a:avLst/>
          </a:prstGeom>
          <a:noFill/>
        </p:spPr>
      </p:pic>
      <p:sp>
        <p:nvSpPr>
          <p:cNvPr id="51203" name="Rectangle 3">
            <a:hlinkClick r:id="rId4"/>
          </p:cNvPr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2871609"/>
            <a:ext cx="74821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При этом R и R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могут быть одинаковыми или разными.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Сложные эфиры образуются в результате реакции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этерификации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87624" y="4653136"/>
          <a:ext cx="6095999" cy="628650"/>
        </p:xfrm>
        <a:graphic>
          <a:graphicData uri="http://schemas.openxmlformats.org/drawingml/2006/table">
            <a:tbl>
              <a:tblPr/>
              <a:tblGrid>
                <a:gridCol w="870857"/>
                <a:gridCol w="1697264"/>
                <a:gridCol w="44450"/>
                <a:gridCol w="870857"/>
                <a:gridCol w="870857"/>
                <a:gridCol w="870857"/>
                <a:gridCol w="87085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20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    +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1210" name="Picture 10" descr="http://chemistry.ru/course/content/javagifs/15-182-mur-2d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1475656" y="4437112"/>
            <a:ext cx="1020154" cy="870132"/>
          </a:xfrm>
          <a:prstGeom prst="rect">
            <a:avLst/>
          </a:prstGeom>
          <a:noFill/>
        </p:spPr>
      </p:pic>
      <p:pic>
        <p:nvPicPr>
          <p:cNvPr id="51209" name="Picture 9" descr="http://chemistry.ru/course/content/javagifs/15-183-al-2d.gif"/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3203848" y="4869160"/>
            <a:ext cx="936104" cy="307577"/>
          </a:xfrm>
          <a:prstGeom prst="rect">
            <a:avLst/>
          </a:prstGeom>
          <a:noFill/>
        </p:spPr>
      </p:pic>
      <p:pic>
        <p:nvPicPr>
          <p:cNvPr id="51208" name="Picture 8" descr="http://chemistry.ru/course/content/javagifs/15-228-sern-2d.gif"/>
          <p:cNvPicPr>
            <a:picLocks noChangeAspect="1" noChangeArrowheads="1"/>
          </p:cNvPicPr>
          <p:nvPr/>
        </p:nvPicPr>
        <p:blipFill>
          <a:blip r:embed="rId9" r:link="rId10" cstate="print"/>
          <a:srcRect/>
          <a:stretch>
            <a:fillRect/>
          </a:stretch>
        </p:blipFill>
        <p:spPr bwMode="auto">
          <a:xfrm>
            <a:off x="4139952" y="4653136"/>
            <a:ext cx="626157" cy="360040"/>
          </a:xfrm>
          <a:prstGeom prst="rect">
            <a:avLst/>
          </a:prstGeom>
          <a:noFill/>
        </p:spPr>
      </p:pic>
      <p:pic>
        <p:nvPicPr>
          <p:cNvPr id="51207" name="Picture 7" descr="http://chemistry.ru/course/content/chapter12/section/paragraph4/images/arrow.gif"/>
          <p:cNvPicPr>
            <a:picLocks noChangeAspect="1" noChangeArrowheads="1"/>
          </p:cNvPicPr>
          <p:nvPr/>
        </p:nvPicPr>
        <p:blipFill>
          <a:blip r:embed="rId11" r:link="rId12" cstate="print"/>
          <a:srcRect/>
          <a:stretch>
            <a:fillRect/>
          </a:stretch>
        </p:blipFill>
        <p:spPr bwMode="auto">
          <a:xfrm>
            <a:off x="4283968" y="5013176"/>
            <a:ext cx="285750" cy="152400"/>
          </a:xfrm>
          <a:prstGeom prst="rect">
            <a:avLst/>
          </a:prstGeom>
          <a:noFill/>
        </p:spPr>
      </p:pic>
      <p:pic>
        <p:nvPicPr>
          <p:cNvPr id="51206" name="Picture 6" descr="http://chemistry.ru/course/content/javagifs/15-185-grup-2d.gif"/>
          <p:cNvPicPr>
            <a:picLocks noChangeAspect="1" noChangeArrowheads="1"/>
          </p:cNvPicPr>
          <p:nvPr/>
        </p:nvPicPr>
        <p:blipFill>
          <a:blip r:embed="rId2" r:link="rId13" cstate="print"/>
          <a:srcRect/>
          <a:stretch>
            <a:fillRect/>
          </a:stretch>
        </p:blipFill>
        <p:spPr bwMode="auto">
          <a:xfrm>
            <a:off x="4831828" y="4437112"/>
            <a:ext cx="1097264" cy="864096"/>
          </a:xfrm>
          <a:prstGeom prst="rect">
            <a:avLst/>
          </a:prstGeom>
          <a:noFill/>
        </p:spPr>
      </p:pic>
      <p:pic>
        <p:nvPicPr>
          <p:cNvPr id="51205" name="Picture 5" descr="http://chemistry.ru/course/content/javagifs/15-520-h2o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6300192" y="4797152"/>
            <a:ext cx="432048" cy="3548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1116632" y="3212976"/>
          <a:ext cx="6096000" cy="639316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3459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этилацетат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908720"/>
            <a:ext cx="87484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Название начинается с радикала спирта и заканчивается названием кислоты с добавлением суффикса -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2225" name="Picture 1" descr="http://chemistry.ru/course/content/javagifs/15-527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827584" y="1988840"/>
            <a:ext cx="2202927" cy="1176139"/>
          </a:xfrm>
          <a:prstGeom prst="rect">
            <a:avLst/>
          </a:prstGeom>
          <a:noFill/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4711496"/>
            <a:ext cx="93245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Под действием кислот, а особенно оснований, идет обратная реакция гидролиза (омыления). Сложные эфиры относятся к органическим растворителям. Взаимодействие дикарбоновой кислоты с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диолом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приводит к образованию полиэфиров (полимеров):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1340768"/>
          <a:ext cx="8820469" cy="461005"/>
        </p:xfrm>
        <a:graphic>
          <a:graphicData uri="http://schemas.openxmlformats.org/drawingml/2006/table">
            <a:tbl>
              <a:tblPr/>
              <a:tblGrid>
                <a:gridCol w="1260067"/>
                <a:gridCol w="1260067"/>
                <a:gridCol w="1260067"/>
                <a:gridCol w="1260067"/>
                <a:gridCol w="1260067"/>
                <a:gridCol w="1656039"/>
                <a:gridCol w="864095"/>
              </a:tblGrid>
              <a:tr h="4610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     +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                      +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14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3252" name="Picture 4" descr="http://chemistry.ru/course/content/javagifs/15-188-etilenglikol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1412776"/>
            <a:ext cx="2200941" cy="395481"/>
          </a:xfrm>
          <a:prstGeom prst="rect">
            <a:avLst/>
          </a:prstGeom>
          <a:noFill/>
        </p:spPr>
      </p:pic>
      <p:pic>
        <p:nvPicPr>
          <p:cNvPr id="53251" name="Picture 3" descr="http://chemistry.ru/course/content/javagifs/15-187-tereftalevaya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2267744" y="908720"/>
            <a:ext cx="2232248" cy="1446047"/>
          </a:xfrm>
          <a:prstGeom prst="rect">
            <a:avLst/>
          </a:prstGeom>
          <a:noFill/>
        </p:spPr>
      </p:pic>
      <p:pic>
        <p:nvPicPr>
          <p:cNvPr id="53250" name="Picture 2" descr="http://chemistry.ru/course/content/javagifs/15-189-terilen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4644008" y="1124744"/>
            <a:ext cx="3024336" cy="910564"/>
          </a:xfrm>
          <a:prstGeom prst="rect">
            <a:avLst/>
          </a:prstGeom>
          <a:noFill/>
        </p:spPr>
      </p:pic>
      <p:pic>
        <p:nvPicPr>
          <p:cNvPr id="53249" name="Picture 1" descr="http://chemistry.ru/course/content/javagifs/15-520-h2o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7884368" y="1366486"/>
            <a:ext cx="504056" cy="414046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4437112"/>
          <a:ext cx="6095999" cy="201930"/>
        </p:xfrm>
        <a:graphic>
          <a:graphicData uri="http://schemas.openxmlformats.org/drawingml/2006/table">
            <a:tbl>
              <a:tblPr/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        +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→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         +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3256" name="Picture 8" descr="http://chemistry.ru/course/content/javagifs/15-192-spirt-2d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251520" y="4293096"/>
            <a:ext cx="936104" cy="406234"/>
          </a:xfrm>
          <a:prstGeom prst="rect">
            <a:avLst/>
          </a:prstGeom>
          <a:noFill/>
        </p:spPr>
      </p:pic>
      <p:pic>
        <p:nvPicPr>
          <p:cNvPr id="53255" name="Picture 7" descr="http://chemistry.ru/course/content/javagifs/15-193-spirt-2d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1979712" y="4293096"/>
            <a:ext cx="864096" cy="397484"/>
          </a:xfrm>
          <a:prstGeom prst="rect">
            <a:avLst/>
          </a:prstGeom>
          <a:noFill/>
        </p:spPr>
      </p:pic>
      <p:pic>
        <p:nvPicPr>
          <p:cNvPr id="53254" name="Picture 6" descr="http://chemistry.ru/course/content/javagifs/15-195-efir-2d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3419872" y="4293096"/>
            <a:ext cx="1300494" cy="373892"/>
          </a:xfrm>
          <a:prstGeom prst="rect">
            <a:avLst/>
          </a:prstGeom>
          <a:noFill/>
        </p:spPr>
      </p:pic>
      <p:pic>
        <p:nvPicPr>
          <p:cNvPr id="53253" name="Picture 5" descr="http://chemistry.ru/course/content/javagifs/15-520-h2o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5220072" y="4293096"/>
            <a:ext cx="432048" cy="354897"/>
          </a:xfrm>
          <a:prstGeom prst="rect">
            <a:avLst/>
          </a:prstGeom>
          <a:noFill/>
        </p:spPr>
      </p:pic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2504799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Простые эфиры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содержат группировку R–O–R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Получаются они отщеплением воды от двух молекул спирта: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395536" y="4830787"/>
            <a:ext cx="81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При R = R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эфир называется симметричным, если радикалы разные – несимметричным. Название – по радикалам с добавлением слова «эфир»: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–O–C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диэтиловый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эфир,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–O–CH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метилэтиловый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эфир.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03648" y="2780928"/>
          <a:ext cx="6096000" cy="29337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первичные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вторичные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третичные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4275" name="Picture 3" descr="http://chemistry.ru/course/content/javagifs/15-200-pervamin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475656" y="3356992"/>
            <a:ext cx="1165286" cy="515415"/>
          </a:xfrm>
          <a:prstGeom prst="rect">
            <a:avLst/>
          </a:prstGeom>
          <a:noFill/>
        </p:spPr>
      </p:pic>
      <p:pic>
        <p:nvPicPr>
          <p:cNvPr id="54274" name="Picture 2" descr="http://chemistry.ru/course/content/javagifs/15-201-vtoramin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4067944" y="3140968"/>
            <a:ext cx="879723" cy="1366378"/>
          </a:xfrm>
          <a:prstGeom prst="rect">
            <a:avLst/>
          </a:prstGeom>
          <a:noFill/>
        </p:spPr>
      </p:pic>
      <p:pic>
        <p:nvPicPr>
          <p:cNvPr id="54273" name="Picture 1" descr="http://chemistry.ru/course/content/javagifs/15-202-tretamin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6660232" y="3140968"/>
            <a:ext cx="716657" cy="1321834"/>
          </a:xfrm>
          <a:prstGeom prst="rect">
            <a:avLst/>
          </a:prstGeom>
          <a:noFill/>
        </p:spPr>
      </p:pic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251520" y="836712"/>
            <a:ext cx="77135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 charset="-52"/>
              </a:rPr>
              <a:t>Амины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Амины – производные аммиака, поэтому известны три типа аминов: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82" name="Picture 10" descr="http://chemistry.ru/course/content/javagifs/63230093039249-1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5220072" y="4509120"/>
            <a:ext cx="652429" cy="505966"/>
          </a:xfrm>
          <a:prstGeom prst="rect">
            <a:avLst/>
          </a:prstGeom>
          <a:noFill/>
        </p:spPr>
      </p:pic>
      <p:pic>
        <p:nvPicPr>
          <p:cNvPr id="54281" name="Picture 9" descr="http://chemistry.ru/course/content/javagifs/63230093039249-2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5868144" y="4509120"/>
            <a:ext cx="288032" cy="497510"/>
          </a:xfrm>
          <a:prstGeom prst="rect">
            <a:avLst/>
          </a:prstGeom>
          <a:noFill/>
        </p:spPr>
      </p:pic>
      <p:pic>
        <p:nvPicPr>
          <p:cNvPr id="54280" name="Picture 8" descr="http://chemistry.ru/course/content/javagifs/63230093039249-3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6228184" y="4509120"/>
            <a:ext cx="504056" cy="491131"/>
          </a:xfrm>
          <a:prstGeom prst="rect">
            <a:avLst/>
          </a:prstGeom>
          <a:noFill/>
        </p:spPr>
      </p:pic>
      <p:pic>
        <p:nvPicPr>
          <p:cNvPr id="54279" name="Picture 7" descr="http://chemistry.ru/course/content/javagifs/63230093039259-4.gif"/>
          <p:cNvPicPr>
            <a:picLocks noChangeAspect="1" noChangeArrowheads="1"/>
          </p:cNvPicPr>
          <p:nvPr/>
        </p:nvPicPr>
        <p:blipFill>
          <a:blip r:embed="rId10" r:link="rId14" cstate="print"/>
          <a:srcRect/>
          <a:stretch>
            <a:fillRect/>
          </a:stretch>
        </p:blipFill>
        <p:spPr bwMode="auto">
          <a:xfrm>
            <a:off x="6660232" y="4509120"/>
            <a:ext cx="288032" cy="497510"/>
          </a:xfrm>
          <a:prstGeom prst="rect">
            <a:avLst/>
          </a:prstGeom>
          <a:noFill/>
        </p:spPr>
      </p:pic>
      <p:pic>
        <p:nvPicPr>
          <p:cNvPr id="54278" name="Picture 6" descr="http://chemistry.ru/course/content/javagifs/63230093039259-5.gif"/>
          <p:cNvPicPr>
            <a:picLocks noChangeAspect="1" noChangeArrowheads="1"/>
          </p:cNvPicPr>
          <p:nvPr/>
        </p:nvPicPr>
        <p:blipFill>
          <a:blip r:embed="rId15" r:link="rId16" cstate="print"/>
          <a:srcRect/>
          <a:stretch>
            <a:fillRect/>
          </a:stretch>
        </p:blipFill>
        <p:spPr bwMode="auto">
          <a:xfrm>
            <a:off x="7020272" y="4509120"/>
            <a:ext cx="185705" cy="504055"/>
          </a:xfrm>
          <a:prstGeom prst="rect">
            <a:avLst/>
          </a:prstGeom>
          <a:noFill/>
        </p:spPr>
      </p:pic>
      <p:pic>
        <p:nvPicPr>
          <p:cNvPr id="54277" name="Picture 5" descr="http://chemistry.ru/course/content/javagifs/63230093039269-6.gif"/>
          <p:cNvPicPr>
            <a:picLocks noChangeAspect="1" noChangeArrowheads="1"/>
          </p:cNvPicPr>
          <p:nvPr/>
        </p:nvPicPr>
        <p:blipFill>
          <a:blip r:embed="rId17" r:link="rId18" cstate="print"/>
          <a:srcRect/>
          <a:stretch>
            <a:fillRect/>
          </a:stretch>
        </p:blipFill>
        <p:spPr bwMode="auto">
          <a:xfrm>
            <a:off x="7236296" y="4509120"/>
            <a:ext cx="360040" cy="441339"/>
          </a:xfrm>
          <a:prstGeom prst="rect">
            <a:avLst/>
          </a:prstGeom>
          <a:noFill/>
        </p:spPr>
      </p:pic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0" y="4509120"/>
            <a:ext cx="53151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При взаимодействии с протоном образуют катионы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>
            <a:off x="3563888" y="4797152"/>
            <a:ext cx="46997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а также четвертичные основания по реакции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-180528" y="5085184"/>
          <a:ext cx="4332314" cy="201930"/>
        </p:xfrm>
        <a:graphic>
          <a:graphicData uri="http://schemas.openxmlformats.org/drawingml/2006/table">
            <a:tbl>
              <a:tblPr/>
              <a:tblGrid>
                <a:gridCol w="618902"/>
                <a:gridCol w="618902"/>
                <a:gridCol w="618902"/>
                <a:gridCol w="618902"/>
                <a:gridCol w="618902"/>
                <a:gridCol w="618902"/>
                <a:gridCol w="618902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            +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4288" name="Picture 16" descr="http://chemistry.ru/course/content/javagifs/15-206-amin-2d.gif"/>
          <p:cNvPicPr>
            <a:picLocks noChangeAspect="1" noChangeArrowheads="1"/>
          </p:cNvPicPr>
          <p:nvPr/>
        </p:nvPicPr>
        <p:blipFill>
          <a:blip r:embed="rId19" r:link="rId20" cstate="print"/>
          <a:srcRect/>
          <a:stretch>
            <a:fillRect/>
          </a:stretch>
        </p:blipFill>
        <p:spPr bwMode="auto">
          <a:xfrm>
            <a:off x="323528" y="4941168"/>
            <a:ext cx="432048" cy="368041"/>
          </a:xfrm>
          <a:prstGeom prst="rect">
            <a:avLst/>
          </a:prstGeom>
          <a:noFill/>
        </p:spPr>
      </p:pic>
      <p:pic>
        <p:nvPicPr>
          <p:cNvPr id="54287" name="Picture 15" descr="http://chemistry.ru/course/content/javagifs/15-207-amin-2d.gif"/>
          <p:cNvPicPr>
            <a:picLocks noChangeAspect="1" noChangeArrowheads="1"/>
          </p:cNvPicPr>
          <p:nvPr/>
        </p:nvPicPr>
        <p:blipFill>
          <a:blip r:embed="rId21" r:link="rId22" cstate="print"/>
          <a:srcRect/>
          <a:stretch>
            <a:fillRect/>
          </a:stretch>
        </p:blipFill>
        <p:spPr bwMode="auto">
          <a:xfrm>
            <a:off x="1187624" y="4941168"/>
            <a:ext cx="360040" cy="376405"/>
          </a:xfrm>
          <a:prstGeom prst="rect">
            <a:avLst/>
          </a:prstGeom>
          <a:noFill/>
        </p:spPr>
      </p:pic>
      <p:pic>
        <p:nvPicPr>
          <p:cNvPr id="54286" name="Picture 14" descr="http://chemistry.ru/course/content/javagifs/15-208-amin-2d.gif"/>
          <p:cNvPicPr>
            <a:picLocks noChangeAspect="1" noChangeArrowheads="1"/>
          </p:cNvPicPr>
          <p:nvPr/>
        </p:nvPicPr>
        <p:blipFill>
          <a:blip r:embed="rId23" r:link="rId24" cstate="print"/>
          <a:srcRect/>
          <a:stretch>
            <a:fillRect/>
          </a:stretch>
        </p:blipFill>
        <p:spPr bwMode="auto">
          <a:xfrm>
            <a:off x="2339752" y="4869160"/>
            <a:ext cx="586352" cy="432049"/>
          </a:xfrm>
          <a:prstGeom prst="rect">
            <a:avLst/>
          </a:prstGeom>
          <a:noFill/>
        </p:spPr>
      </p:pic>
      <p:pic>
        <p:nvPicPr>
          <p:cNvPr id="54285" name="Picture 13" descr="http://chemistry.ru/course/content/javagifs/15-209-amin-2d.gif"/>
          <p:cNvPicPr>
            <a:picLocks noChangeAspect="1" noChangeArrowheads="1"/>
          </p:cNvPicPr>
          <p:nvPr/>
        </p:nvPicPr>
        <p:blipFill>
          <a:blip r:embed="rId25" r:link="rId26" cstate="print"/>
          <a:srcRect/>
          <a:stretch>
            <a:fillRect/>
          </a:stretch>
        </p:blipFill>
        <p:spPr bwMode="auto">
          <a:xfrm>
            <a:off x="3347864" y="4941168"/>
            <a:ext cx="288032" cy="384043"/>
          </a:xfrm>
          <a:prstGeom prst="rect">
            <a:avLst/>
          </a:prstGeom>
          <a:noFill/>
        </p:spPr>
      </p:pic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323528" y="5583723"/>
            <a:ext cx="80648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Амины – слабые основания, поскольку азот всегда остается донором электронной пары. Первичные амины реагируют с альдегидами и кетонами с образованием группировки R'HC=N–R или RR'C=N–R'' (основания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Times" charset="-52"/>
                <a:hlinkClick r:id="rId27"/>
              </a:rPr>
              <a:t>Шиффа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467544" y="620688"/>
            <a:ext cx="89644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 charset="-52"/>
              </a:rPr>
              <a:t>Амиды,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 charset="-52"/>
              </a:rPr>
              <a:t>хлорангидриды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 charset="-52"/>
              </a:rPr>
              <a:t> и ангидриды кислот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При взаимодействии кислот с аммиаком образуются амиды кислот по реакции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2132856"/>
          <a:ext cx="6095999" cy="201930"/>
        </p:xfrm>
        <a:graphic>
          <a:graphicData uri="http://schemas.openxmlformats.org/drawingml/2006/table">
            <a:tbl>
              <a:tblPr/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5301" name="Picture 5" descr="http://chemistry.ru/course/content/javagifs/15-214-mur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67544" y="1700808"/>
            <a:ext cx="1013078" cy="864096"/>
          </a:xfrm>
          <a:prstGeom prst="rect">
            <a:avLst/>
          </a:prstGeom>
          <a:noFill/>
        </p:spPr>
      </p:pic>
      <p:pic>
        <p:nvPicPr>
          <p:cNvPr id="55300" name="Picture 4" descr="http://chemistry.ru/course/content/javagifs/15-215-ammiak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2339752" y="1988840"/>
            <a:ext cx="432048" cy="368041"/>
          </a:xfrm>
          <a:prstGeom prst="rect">
            <a:avLst/>
          </a:prstGeom>
          <a:noFill/>
        </p:spPr>
      </p:pic>
      <p:pic>
        <p:nvPicPr>
          <p:cNvPr id="55299" name="Picture 3" descr="http://chemistry.ru/course/content/javagifs/15-216-amin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5364088" y="1728812"/>
            <a:ext cx="1008112" cy="812090"/>
          </a:xfrm>
          <a:prstGeom prst="rect">
            <a:avLst/>
          </a:prstGeom>
          <a:noFill/>
        </p:spPr>
      </p:pic>
      <p:pic>
        <p:nvPicPr>
          <p:cNvPr id="55298" name="Picture 2" descr="http://chemistry.ru/course/content/javagifs/15-520-h2o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3995936" y="1988840"/>
            <a:ext cx="432048" cy="354897"/>
          </a:xfrm>
          <a:prstGeom prst="rect">
            <a:avLst/>
          </a:prstGeom>
          <a:noFill/>
        </p:spPr>
      </p:pic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0" y="2780928"/>
            <a:ext cx="69841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Хлорангидриды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органических кислот содержат группировку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5302" name="Picture 6" descr="http://chemistry.ru/course/content/javagifs/15-218-group-2d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6948264" y="2492896"/>
            <a:ext cx="1008112" cy="913602"/>
          </a:xfrm>
          <a:prstGeom prst="rect">
            <a:avLst/>
          </a:prstGeom>
          <a:noFill/>
        </p:spPr>
      </p:pic>
      <p:sp>
        <p:nvSpPr>
          <p:cNvPr id="55304" name="Rectangle 8">
            <a:hlinkClick r:id="rId12"/>
          </p:cNvPr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835697" y="3645024"/>
          <a:ext cx="4752531" cy="201930"/>
        </p:xfrm>
        <a:graphic>
          <a:graphicData uri="http://schemas.openxmlformats.org/drawingml/2006/table">
            <a:tbl>
              <a:tblPr/>
              <a:tblGrid>
                <a:gridCol w="678933"/>
                <a:gridCol w="678933"/>
                <a:gridCol w="678933"/>
                <a:gridCol w="678933"/>
                <a:gridCol w="236595"/>
                <a:gridCol w="1121271"/>
                <a:gridCol w="678933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,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5308" name="Picture 12" descr="http://chemistry.ru/course/content/javagifs/15-219-group-2d.gif"/>
          <p:cNvPicPr>
            <a:picLocks noChangeAspect="1" noChangeArrowheads="1"/>
          </p:cNvPicPr>
          <p:nvPr/>
        </p:nvPicPr>
        <p:blipFill>
          <a:blip r:embed="rId10" r:link="rId13" cstate="print"/>
          <a:srcRect/>
          <a:stretch>
            <a:fillRect/>
          </a:stretch>
        </p:blipFill>
        <p:spPr bwMode="auto">
          <a:xfrm>
            <a:off x="5724128" y="3284984"/>
            <a:ext cx="936104" cy="848344"/>
          </a:xfrm>
          <a:prstGeom prst="rect">
            <a:avLst/>
          </a:prstGeom>
          <a:noFill/>
        </p:spPr>
      </p:pic>
      <p:pic>
        <p:nvPicPr>
          <p:cNvPr id="55307" name="Picture 11" descr="http://chemistry.ru/course/content/javagifs/15-520-h2o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2123728" y="3501008"/>
            <a:ext cx="504056" cy="414047"/>
          </a:xfrm>
          <a:prstGeom prst="rect">
            <a:avLst/>
          </a:prstGeom>
          <a:noFill/>
        </p:spPr>
      </p:pic>
      <p:pic>
        <p:nvPicPr>
          <p:cNvPr id="55306" name="Picture 10" descr="http://chemistry.ru/course/content/javagifs/15-540-2d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3059832" y="3573016"/>
            <a:ext cx="931407" cy="363091"/>
          </a:xfrm>
          <a:prstGeom prst="rect">
            <a:avLst/>
          </a:prstGeom>
          <a:noFill/>
        </p:spPr>
      </p:pic>
      <p:pic>
        <p:nvPicPr>
          <p:cNvPr id="55305" name="Picture 9" descr="http://chemistry.ru/course/content/javagifs/15-222-hcl-2d.gif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4572000" y="3573016"/>
            <a:ext cx="432048" cy="382197"/>
          </a:xfrm>
          <a:prstGeom prst="rect">
            <a:avLst/>
          </a:prstGeom>
          <a:noFill/>
        </p:spPr>
      </p:pic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3212976"/>
            <a:ext cx="22567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легко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гидролизуются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619673" y="4653136"/>
          <a:ext cx="4824533" cy="201930"/>
        </p:xfrm>
        <a:graphic>
          <a:graphicData uri="http://schemas.openxmlformats.org/drawingml/2006/table">
            <a:tbl>
              <a:tblPr/>
              <a:tblGrid>
                <a:gridCol w="689219"/>
                <a:gridCol w="689219"/>
                <a:gridCol w="421761"/>
                <a:gridCol w="956677"/>
                <a:gridCol w="689219"/>
                <a:gridCol w="689219"/>
                <a:gridCol w="689219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   +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5313" name="Picture 17" descr="http://chemistry.ru/course/content/javagifs/15-223-acetilchlorid-2d.gif"/>
          <p:cNvPicPr>
            <a:picLocks noChangeAspect="1" noChangeArrowheads="1"/>
          </p:cNvPicPr>
          <p:nvPr/>
        </p:nvPicPr>
        <p:blipFill>
          <a:blip r:embed="rId18" r:link="rId19" cstate="print"/>
          <a:srcRect/>
          <a:stretch>
            <a:fillRect/>
          </a:stretch>
        </p:blipFill>
        <p:spPr bwMode="auto">
          <a:xfrm>
            <a:off x="1642622" y="4581128"/>
            <a:ext cx="860966" cy="360040"/>
          </a:xfrm>
          <a:prstGeom prst="rect">
            <a:avLst/>
          </a:prstGeom>
          <a:noFill/>
        </p:spPr>
      </p:pic>
      <p:pic>
        <p:nvPicPr>
          <p:cNvPr id="55312" name="Picture 16" descr="http://chemistry.ru/course/content/javagifs/15-224-etanol-2d.gif"/>
          <p:cNvPicPr>
            <a:picLocks noChangeAspect="1" noChangeArrowheads="1"/>
          </p:cNvPicPr>
          <p:nvPr/>
        </p:nvPicPr>
        <p:blipFill>
          <a:blip r:embed="rId20" r:link="rId21" cstate="print"/>
          <a:srcRect/>
          <a:stretch>
            <a:fillRect/>
          </a:stretch>
        </p:blipFill>
        <p:spPr bwMode="auto">
          <a:xfrm>
            <a:off x="2915815" y="4581128"/>
            <a:ext cx="751387" cy="360040"/>
          </a:xfrm>
          <a:prstGeom prst="rect">
            <a:avLst/>
          </a:prstGeom>
          <a:noFill/>
        </p:spPr>
      </p:pic>
      <p:pic>
        <p:nvPicPr>
          <p:cNvPr id="55311" name="Picture 15" descr="http://chemistry.ru/course/content/javagifs/15-527.gif"/>
          <p:cNvPicPr>
            <a:picLocks noChangeAspect="1" noChangeArrowheads="1"/>
          </p:cNvPicPr>
          <p:nvPr/>
        </p:nvPicPr>
        <p:blipFill>
          <a:blip r:embed="rId22" r:link="rId23" cstate="print"/>
          <a:srcRect/>
          <a:stretch>
            <a:fillRect/>
          </a:stretch>
        </p:blipFill>
        <p:spPr bwMode="auto">
          <a:xfrm>
            <a:off x="4139952" y="4293096"/>
            <a:ext cx="1656184" cy="884234"/>
          </a:xfrm>
          <a:prstGeom prst="rect">
            <a:avLst/>
          </a:prstGeom>
          <a:noFill/>
        </p:spPr>
      </p:pic>
      <p:pic>
        <p:nvPicPr>
          <p:cNvPr id="55310" name="Picture 14" descr="http://chemistry.ru/course/content/javagifs/15-222-hcl-2d.gif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5724128" y="4581128"/>
            <a:ext cx="360040" cy="318498"/>
          </a:xfrm>
          <a:prstGeom prst="rect">
            <a:avLst/>
          </a:prstGeom>
          <a:noFill/>
        </p:spPr>
      </p:pic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0" y="3982507"/>
            <a:ext cx="57095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 при замене воды на спирты образуют сложные эфиры: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1" y="2204864"/>
          <a:ext cx="4824533" cy="201930"/>
        </p:xfrm>
        <a:graphic>
          <a:graphicData uri="http://schemas.openxmlformats.org/drawingml/2006/table">
            <a:tbl>
              <a:tblPr/>
              <a:tblGrid>
                <a:gridCol w="689219"/>
                <a:gridCol w="689219"/>
                <a:gridCol w="493769"/>
                <a:gridCol w="884669"/>
                <a:gridCol w="689219"/>
                <a:gridCol w="689219"/>
                <a:gridCol w="689219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6324" name="Picture 4" descr="http://chemistry.ru/course/content/javagifs/15-227-metilacetat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79512" y="2060848"/>
            <a:ext cx="931407" cy="363091"/>
          </a:xfrm>
          <a:prstGeom prst="rect">
            <a:avLst/>
          </a:prstGeom>
          <a:noFill/>
        </p:spPr>
      </p:pic>
      <p:pic>
        <p:nvPicPr>
          <p:cNvPr id="56323" name="Picture 3" descr="http://chemistry.ru/course/content/javagifs/15-228-sern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475656" y="2060848"/>
            <a:ext cx="648072" cy="372642"/>
          </a:xfrm>
          <a:prstGeom prst="rect">
            <a:avLst/>
          </a:prstGeom>
          <a:noFill/>
        </p:spPr>
      </p:pic>
      <p:pic>
        <p:nvPicPr>
          <p:cNvPr id="56322" name="Picture 2" descr="http://chemistry.ru/course/content/javagifs/15-520-h2o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2843808" y="2047990"/>
            <a:ext cx="504056" cy="414047"/>
          </a:xfrm>
          <a:prstGeom prst="rect">
            <a:avLst/>
          </a:prstGeom>
          <a:noFill/>
        </p:spPr>
      </p:pic>
      <p:pic>
        <p:nvPicPr>
          <p:cNvPr id="56321" name="Picture 1" descr="http://chemistry.ru/course/content/javagifs/15-229-angidrid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4283968" y="1556792"/>
            <a:ext cx="988690" cy="1692757"/>
          </a:xfrm>
          <a:prstGeom prst="rect">
            <a:avLst/>
          </a:prstGeom>
          <a:noFill/>
        </p:spPr>
      </p:pic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1" y="986289"/>
            <a:ext cx="8460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При нагревании кислоты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водоотнимающей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среде или при реакции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хлорангидрида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 солью кислоты образуются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ангидриды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кислот.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4437112"/>
          <a:ext cx="5256587" cy="201930"/>
        </p:xfrm>
        <a:graphic>
          <a:graphicData uri="http://schemas.openxmlformats.org/drawingml/2006/table">
            <a:tbl>
              <a:tblPr/>
              <a:tblGrid>
                <a:gridCol w="750941"/>
                <a:gridCol w="750941"/>
                <a:gridCol w="750941"/>
                <a:gridCol w="750941"/>
                <a:gridCol w="750941"/>
                <a:gridCol w="750941"/>
                <a:gridCol w="75094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6329" name="Picture 9" descr="http://chemistry.ru/course/content/javagifs/15-223-acetilchlorid-2d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251520" y="4293096"/>
            <a:ext cx="864096" cy="361348"/>
          </a:xfrm>
          <a:prstGeom prst="rect">
            <a:avLst/>
          </a:prstGeom>
          <a:noFill/>
        </p:spPr>
      </p:pic>
      <p:pic>
        <p:nvPicPr>
          <p:cNvPr id="56328" name="Picture 8" descr="http://chemistry.ru/course/content/javagifs/15-227-metilacetat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730814" y="4293096"/>
            <a:ext cx="923581" cy="360040"/>
          </a:xfrm>
          <a:prstGeom prst="rect">
            <a:avLst/>
          </a:prstGeom>
          <a:noFill/>
        </p:spPr>
      </p:pic>
      <p:pic>
        <p:nvPicPr>
          <p:cNvPr id="56327" name="Picture 7" descr="http://chemistry.ru/course/content/javagifs/15-222-hcl-2d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3347864" y="4301406"/>
            <a:ext cx="432048" cy="382196"/>
          </a:xfrm>
          <a:prstGeom prst="rect">
            <a:avLst/>
          </a:prstGeom>
          <a:noFill/>
        </p:spPr>
      </p:pic>
      <p:pic>
        <p:nvPicPr>
          <p:cNvPr id="56326" name="Picture 6" descr="http://chemistry.ru/course/content/javagifs/15-229-angidrid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4499992" y="3645024"/>
            <a:ext cx="925271" cy="1584176"/>
          </a:xfrm>
          <a:prstGeom prst="rect">
            <a:avLst/>
          </a:prstGeom>
          <a:noFill/>
        </p:spPr>
      </p:pic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7"/>
          <a:ext cx="9144000" cy="6813383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572000"/>
                <a:gridCol w="4572000"/>
              </a:tblGrid>
              <a:tr h="527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Формула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Название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Галогенопроизводные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Кислоты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Альдегиды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Кетоны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Спирты, фенолы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6958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Сложные эфиры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Простые эфиры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Тиоэфиры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Гидроперекиси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Пероксиды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Первичные амины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4101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Вторичные амины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</a:tbl>
          </a:graphicData>
        </a:graphic>
      </p:graphicFrame>
      <p:pic>
        <p:nvPicPr>
          <p:cNvPr id="38924" name="Picture 12" descr="http://chemistry.ru/course/content/javagifs/15-539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899592" y="620688"/>
            <a:ext cx="556854" cy="291083"/>
          </a:xfrm>
          <a:prstGeom prst="rect">
            <a:avLst/>
          </a:prstGeom>
          <a:noFill/>
        </p:spPr>
      </p:pic>
      <p:pic>
        <p:nvPicPr>
          <p:cNvPr id="38923" name="Picture 11" descr="http://chemistry.ru/course/content/javagifs/15-540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755576" y="1196752"/>
            <a:ext cx="746691" cy="291083"/>
          </a:xfrm>
          <a:prstGeom prst="rect">
            <a:avLst/>
          </a:prstGeom>
          <a:noFill/>
        </p:spPr>
      </p:pic>
      <p:pic>
        <p:nvPicPr>
          <p:cNvPr id="38922" name="Picture 10" descr="http://chemistry.ru/course/content/javagifs/15-526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827584" y="1508796"/>
            <a:ext cx="576064" cy="648072"/>
          </a:xfrm>
          <a:prstGeom prst="rect">
            <a:avLst/>
          </a:prstGeom>
          <a:noFill/>
        </p:spPr>
      </p:pic>
      <p:pic>
        <p:nvPicPr>
          <p:cNvPr id="38921" name="Picture 9" descr="http://chemistry.ru/course/content/javagifs/15-541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827584" y="2204864"/>
            <a:ext cx="645445" cy="291083"/>
          </a:xfrm>
          <a:prstGeom prst="rect">
            <a:avLst/>
          </a:prstGeom>
          <a:noFill/>
        </p:spPr>
      </p:pic>
      <p:pic>
        <p:nvPicPr>
          <p:cNvPr id="38920" name="Picture 8" descr="http://chemistry.ru/course/content/javagifs/15-542-2d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827585" y="2708920"/>
            <a:ext cx="648072" cy="310535"/>
          </a:xfrm>
          <a:prstGeom prst="rect">
            <a:avLst/>
          </a:prstGeom>
          <a:noFill/>
        </p:spPr>
      </p:pic>
      <p:pic>
        <p:nvPicPr>
          <p:cNvPr id="38919" name="Picture 7" descr="http://chemistry.ru/course/content/javagifs/15-181-grup-2d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747205" y="3068960"/>
            <a:ext cx="914387" cy="720080"/>
          </a:xfrm>
          <a:prstGeom prst="rect">
            <a:avLst/>
          </a:prstGeom>
          <a:noFill/>
        </p:spPr>
      </p:pic>
      <p:pic>
        <p:nvPicPr>
          <p:cNvPr id="38918" name="Picture 6" descr="http://chemistry.ru/course/content/javagifs/15-543-2d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827584" y="3933056"/>
            <a:ext cx="688772" cy="288032"/>
          </a:xfrm>
          <a:prstGeom prst="rect">
            <a:avLst/>
          </a:prstGeom>
          <a:noFill/>
        </p:spPr>
      </p:pic>
      <p:pic>
        <p:nvPicPr>
          <p:cNvPr id="38917" name="Picture 5" descr="http://chemistry.ru/course/content/javagifs/15-544-2d.gif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899592" y="4365104"/>
            <a:ext cx="688772" cy="288032"/>
          </a:xfrm>
          <a:prstGeom prst="rect">
            <a:avLst/>
          </a:prstGeom>
          <a:noFill/>
        </p:spPr>
      </p:pic>
      <p:pic>
        <p:nvPicPr>
          <p:cNvPr id="38916" name="Picture 4" descr="http://chemistry.ru/course/content/javagifs/15-545-2d.gif"/>
          <p:cNvPicPr>
            <a:picLocks noChangeAspect="1" noChangeArrowheads="1"/>
          </p:cNvPicPr>
          <p:nvPr/>
        </p:nvPicPr>
        <p:blipFill>
          <a:blip r:embed="rId18" r:link="rId19" cstate="print"/>
          <a:srcRect/>
          <a:stretch>
            <a:fillRect/>
          </a:stretch>
        </p:blipFill>
        <p:spPr bwMode="auto">
          <a:xfrm>
            <a:off x="899592" y="4869160"/>
            <a:ext cx="576064" cy="259793"/>
          </a:xfrm>
          <a:prstGeom prst="rect">
            <a:avLst/>
          </a:prstGeom>
          <a:noFill/>
        </p:spPr>
      </p:pic>
      <p:pic>
        <p:nvPicPr>
          <p:cNvPr id="38915" name="Picture 3" descr="http://chemistry.ru/course/content/javagifs/15-546-2d.gif"/>
          <p:cNvPicPr>
            <a:picLocks noChangeAspect="1" noChangeArrowheads="1"/>
          </p:cNvPicPr>
          <p:nvPr/>
        </p:nvPicPr>
        <p:blipFill>
          <a:blip r:embed="rId20" r:link="rId21" cstate="print"/>
          <a:srcRect/>
          <a:stretch>
            <a:fillRect/>
          </a:stretch>
        </p:blipFill>
        <p:spPr bwMode="auto">
          <a:xfrm>
            <a:off x="755576" y="5373216"/>
            <a:ext cx="949184" cy="291083"/>
          </a:xfrm>
          <a:prstGeom prst="rect">
            <a:avLst/>
          </a:prstGeom>
          <a:noFill/>
        </p:spPr>
      </p:pic>
      <p:pic>
        <p:nvPicPr>
          <p:cNvPr id="38914" name="Picture 2" descr="http://chemistry.ru/course/content/javagifs/15-547-2d.gif"/>
          <p:cNvPicPr>
            <a:picLocks noChangeAspect="1" noChangeArrowheads="1"/>
          </p:cNvPicPr>
          <p:nvPr/>
        </p:nvPicPr>
        <p:blipFill>
          <a:blip r:embed="rId22" r:link="rId23" cstate="print"/>
          <a:srcRect/>
          <a:stretch>
            <a:fillRect/>
          </a:stretch>
        </p:blipFill>
        <p:spPr bwMode="auto">
          <a:xfrm>
            <a:off x="827584" y="5949280"/>
            <a:ext cx="576064" cy="281904"/>
          </a:xfrm>
          <a:prstGeom prst="rect">
            <a:avLst/>
          </a:prstGeom>
          <a:noFill/>
        </p:spPr>
      </p:pic>
      <p:pic>
        <p:nvPicPr>
          <p:cNvPr id="38913" name="Picture 1" descr="http://chemistry.ru/course/content/javagifs/15-548-2d.gif"/>
          <p:cNvPicPr>
            <a:picLocks noChangeAspect="1" noChangeArrowheads="1"/>
          </p:cNvPicPr>
          <p:nvPr/>
        </p:nvPicPr>
        <p:blipFill>
          <a:blip r:embed="rId24" r:link="rId25" cstate="print"/>
          <a:srcRect/>
          <a:stretch>
            <a:fillRect/>
          </a:stretch>
        </p:blipFill>
        <p:spPr bwMode="auto">
          <a:xfrm>
            <a:off x="1115616" y="6381328"/>
            <a:ext cx="490376" cy="3317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3568" y="1619273"/>
          <a:ext cx="7488832" cy="398902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744416"/>
                <a:gridCol w="3744416"/>
              </a:tblGrid>
              <a:tr h="586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третичные амины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86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Нитросоединения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86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нитрозосоединения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86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Галоидангидриды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9044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Амиды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Нитрилы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Сульфокислоты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</a:tbl>
          </a:graphicData>
        </a:graphic>
      </p:graphicFrame>
      <p:pic>
        <p:nvPicPr>
          <p:cNvPr id="39943" name="Picture 7" descr="http://chemistry.ru/course/content/javagifs/15-549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187624" y="1844824"/>
            <a:ext cx="338124" cy="288032"/>
          </a:xfrm>
          <a:prstGeom prst="rect">
            <a:avLst/>
          </a:prstGeom>
          <a:noFill/>
        </p:spPr>
      </p:pic>
      <p:pic>
        <p:nvPicPr>
          <p:cNvPr id="39942" name="Picture 6" descr="http://chemistry.ru/course/content/javagifs/15-550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115616" y="2420888"/>
            <a:ext cx="504056" cy="241527"/>
          </a:xfrm>
          <a:prstGeom prst="rect">
            <a:avLst/>
          </a:prstGeom>
          <a:noFill/>
        </p:spPr>
      </p:pic>
      <p:pic>
        <p:nvPicPr>
          <p:cNvPr id="39941" name="Picture 5" descr="http://chemistry.ru/course/content/javagifs/15-551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1115616" y="2996952"/>
            <a:ext cx="504056" cy="269611"/>
          </a:xfrm>
          <a:prstGeom prst="rect">
            <a:avLst/>
          </a:prstGeom>
          <a:noFill/>
        </p:spPr>
      </p:pic>
      <p:pic>
        <p:nvPicPr>
          <p:cNvPr id="39940" name="Picture 4" descr="http://chemistry.ru/course/content/javagifs/15-536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971600" y="3284984"/>
            <a:ext cx="720080" cy="708829"/>
          </a:xfrm>
          <a:prstGeom prst="rect">
            <a:avLst/>
          </a:prstGeom>
          <a:noFill/>
        </p:spPr>
      </p:pic>
      <p:pic>
        <p:nvPicPr>
          <p:cNvPr id="39939" name="Picture 3" descr="http://chemistry.ru/course/content/javagifs/15-537-2d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1115616" y="4005064"/>
            <a:ext cx="782191" cy="735493"/>
          </a:xfrm>
          <a:prstGeom prst="rect">
            <a:avLst/>
          </a:prstGeom>
          <a:noFill/>
        </p:spPr>
      </p:pic>
      <p:pic>
        <p:nvPicPr>
          <p:cNvPr id="39938" name="Picture 2" descr="http://chemistry.ru/course/content/javagifs/15-552-2d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1043608" y="4941168"/>
            <a:ext cx="696068" cy="291083"/>
          </a:xfrm>
          <a:prstGeom prst="rect">
            <a:avLst/>
          </a:prstGeom>
          <a:noFill/>
        </p:spPr>
      </p:pic>
      <p:pic>
        <p:nvPicPr>
          <p:cNvPr id="39937" name="Picture 1" descr="http://chemistry.ru/course/content/javagifs/15-553-2d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1043608" y="5229200"/>
            <a:ext cx="696068" cy="291083"/>
          </a:xfrm>
          <a:prstGeom prst="rect">
            <a:avLst/>
          </a:prstGeom>
          <a:noFill/>
        </p:spPr>
      </p:pic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1619672" y="5805264"/>
            <a:ext cx="51035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"/>
              </a:rPr>
              <a:t>Таблица 12.7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Монозамещенные органические соединения R–Y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23528" y="620688"/>
            <a:ext cx="831641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 charset="-52"/>
              </a:rPr>
              <a:t>Спирты и фенолы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Спиртами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называют алифатические соединения, содержащие гидроксильную группу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алканолы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алкенолы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алкинолы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);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гидроксиарены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или ароматические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гидроксипроизводные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называются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фенолами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Название спирта образуется прибавлением суффикса -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ол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к названию соответствующего углеводорода или на основе углеводородного радикала. В зависимости от строения углеводородного радикала различают спирты: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первичные: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3608" y="3573016"/>
          <a:ext cx="7056784" cy="293902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296144"/>
                <a:gridCol w="1080120"/>
                <a:gridCol w="1008112"/>
                <a:gridCol w="1440160"/>
                <a:gridCol w="2232248"/>
              </a:tblGrid>
              <a:tr h="13087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R = CH</a:t>
                      </a:r>
                      <a:r>
                        <a:rPr lang="ru-RU" sz="1800" baseline="-25000" dirty="0"/>
                        <a:t>2</a:t>
                      </a:r>
                      <a:r>
                        <a:rPr lang="ru-RU" sz="1800" dirty="0"/>
                        <a:t>–OH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R = H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R = CH</a:t>
                      </a:r>
                      <a:r>
                        <a:rPr lang="ru-RU" sz="1800" baseline="-25000" dirty="0"/>
                        <a:t>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R = C</a:t>
                      </a:r>
                      <a:r>
                        <a:rPr lang="ru-RU" sz="1800" baseline="-25000" dirty="0"/>
                        <a:t>6</a:t>
                      </a:r>
                      <a:r>
                        <a:rPr lang="ru-RU" sz="1800" dirty="0"/>
                        <a:t>H</a:t>
                      </a:r>
                      <a:r>
                        <a:rPr lang="ru-RU" sz="1800" baseline="-25000" dirty="0"/>
                        <a:t>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R = CH</a:t>
                      </a:r>
                      <a:r>
                        <a:rPr lang="ru-RU" sz="1800" baseline="-25000" dirty="0"/>
                        <a:t>2</a:t>
                      </a:r>
                      <a:r>
                        <a:rPr lang="ru-RU" sz="1800" dirty="0"/>
                        <a:t>–CH=CH</a:t>
                      </a:r>
                      <a:r>
                        <a:rPr lang="ru-RU" sz="1800" baseline="-25000" dirty="0"/>
                        <a:t>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/>
                </a:tc>
              </a:tr>
              <a:tr h="1630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метанол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этанол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бензиловый спирт</a:t>
                      </a:r>
                      <a:br>
                        <a:rPr lang="ru-RU" sz="1800"/>
                      </a:br>
                      <a:r>
                        <a:rPr lang="ru-RU" sz="1800"/>
                        <a:t>бензилол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3-бутен-1-ол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/>
                </a:tc>
              </a:tr>
            </a:tbl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39552" y="1772816"/>
          <a:ext cx="5983560" cy="1373490"/>
        </p:xfrm>
        <a:graphic>
          <a:graphicData uri="http://schemas.openxmlformats.org/drawingml/2006/table">
            <a:tbl>
              <a:tblPr/>
              <a:tblGrid>
                <a:gridCol w="1994520"/>
                <a:gridCol w="1994520"/>
                <a:gridCol w="1994520"/>
              </a:tblGrid>
              <a:tr h="472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= R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= CH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00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изопропиловый спирт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изопропанол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179512" y="1196752"/>
            <a:ext cx="175189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вторичные: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7" name="Picture 7" descr="http://chemistry.ru/course/content/javagifs/15-153-izopropanil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115616" y="1844824"/>
            <a:ext cx="1296144" cy="1296144"/>
          </a:xfrm>
          <a:prstGeom prst="rect">
            <a:avLst/>
          </a:prstGeom>
          <a:noFill/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11559" y="4437112"/>
          <a:ext cx="7704855" cy="1754495"/>
        </p:xfrm>
        <a:graphic>
          <a:graphicData uri="http://schemas.openxmlformats.org/drawingml/2006/table">
            <a:tbl>
              <a:tblPr/>
              <a:tblGrid>
                <a:gridCol w="1540971"/>
                <a:gridCol w="1540971"/>
                <a:gridCol w="1540971"/>
                <a:gridCol w="1540971"/>
                <a:gridCol w="1540971"/>
              </a:tblGrid>
              <a:tr h="9173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= R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= R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= CH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= R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= C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, R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= CH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7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трет-бутанол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дифенилметилкарбинол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251520" y="3645024"/>
            <a:ext cx="173855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третичные: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9" name="Picture 9" descr="http://chemistry.ru/course/content/javagifs/15-155-tretbutanol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899592" y="4653136"/>
            <a:ext cx="1485232" cy="132553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15616" y="3429000"/>
          <a:ext cx="6648399" cy="1525890"/>
        </p:xfrm>
        <a:graphic>
          <a:graphicData uri="http://schemas.openxmlformats.org/drawingml/2006/table">
            <a:tbl>
              <a:tblPr/>
              <a:tblGrid>
                <a:gridCol w="2216133"/>
                <a:gridCol w="2216133"/>
                <a:gridCol w="2216133"/>
              </a:tblGrid>
              <a:tr h="7629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29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фенол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α-нафтол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3010" name="Picture 2" descr="http://chemistry.ru/course/content/javagifs/15-159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763688" y="2780928"/>
            <a:ext cx="792088" cy="1539341"/>
          </a:xfrm>
          <a:prstGeom prst="rect">
            <a:avLst/>
          </a:prstGeom>
          <a:noFill/>
        </p:spPr>
      </p:pic>
      <p:pic>
        <p:nvPicPr>
          <p:cNvPr id="43009" name="Picture 1" descr="http://chemistry.ru/course/content/javagifs/15-160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5724128" y="2852936"/>
            <a:ext cx="1818682" cy="1747640"/>
          </a:xfrm>
          <a:prstGeom prst="rect">
            <a:avLst/>
          </a:prstGeom>
          <a:noFill/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251520" y="1518846"/>
            <a:ext cx="273254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Одноатомные фенолы: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908720"/>
            <a:ext cx="867645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Фенолы характеризуются более сильными кислотными свойствами, чем спирты, последние в водных растворах не образуют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карбониевые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ионы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AIk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O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что связано с меньшим поляризующим действием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электроакцепторными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свойствами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акильных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радикалов по сравнению с ароматическими).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Спирты и фенолы тем не менее легко образуют водородные связи, поэтому все спирты и фенолы имеют более высокие температуры кипения, чем соответствующие углеводороды.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Если углеводородный радикал не обладает ярко выраженными гидрофобными свойствами, то эти спирты хорошо растворяются в воде. Водородная связь обусловливает способность спиртов переходить при отвердении в стеклообразное, а не кристаллическое состояние.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3" name="Picture 1" descr="http://chemistry.ru/course/content/javagifs/15-161-form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059832" y="4869160"/>
            <a:ext cx="2913812" cy="8640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3140968"/>
          <a:ext cx="7032105" cy="769620"/>
        </p:xfrm>
        <a:graphic>
          <a:graphicData uri="http://schemas.openxmlformats.org/drawingml/2006/table">
            <a:tbl>
              <a:tblPr/>
              <a:tblGrid>
                <a:gridCol w="2344035"/>
                <a:gridCol w="2344035"/>
                <a:gridCol w="234403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1,2-этандиол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(гликоль)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1,2,3-пропан-триол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(глицерин)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5058" name="Picture 2" descr="http://chemistry.ru/course/content/javagifs/15-162-12etandil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115616" y="1844824"/>
            <a:ext cx="1224136" cy="1224136"/>
          </a:xfrm>
          <a:prstGeom prst="rect">
            <a:avLst/>
          </a:prstGeom>
          <a:noFill/>
        </p:spPr>
      </p:pic>
      <p:pic>
        <p:nvPicPr>
          <p:cNvPr id="45057" name="Picture 1" descr="http://chemistry.ru/course/content/javagifs/15-163-123propantriol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5724128" y="1340768"/>
            <a:ext cx="1056506" cy="1694053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51520" y="908720"/>
            <a:ext cx="83529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Соединения с двумя и более гидроксильными группами называются многоатомными спиртами и фенолами: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504" y="4941168"/>
          <a:ext cx="8784975" cy="1589514"/>
        </p:xfrm>
        <a:graphic>
          <a:graphicData uri="http://schemas.openxmlformats.org/drawingml/2006/table">
            <a:tbl>
              <a:tblPr/>
              <a:tblGrid>
                <a:gridCol w="1756995"/>
                <a:gridCol w="1756995"/>
                <a:gridCol w="1756995"/>
                <a:gridCol w="1756995"/>
                <a:gridCol w="1756995"/>
              </a:tblGrid>
              <a:tr h="5470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24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1,2-бензолдиол</a:t>
                      </a:r>
                      <a:b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(пирокатехин)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1,3-бензолдиол</a:t>
                      </a:r>
                      <a:b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(резорцин)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1,4-бензолдиол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(гидрохинон)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5062" name="Picture 6" descr="http://chemistry.ru/course/content/javagifs/15-164-12benzoldiol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539552" y="4435600"/>
            <a:ext cx="1080120" cy="1080120"/>
          </a:xfrm>
          <a:prstGeom prst="rect">
            <a:avLst/>
          </a:prstGeom>
          <a:noFill/>
        </p:spPr>
      </p:pic>
      <p:pic>
        <p:nvPicPr>
          <p:cNvPr id="45061" name="Picture 5" descr="http://chemistry.ru/course/content/javagifs/15-165-13benzoldiol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3995936" y="4509120"/>
            <a:ext cx="986439" cy="1224136"/>
          </a:xfrm>
          <a:prstGeom prst="rect">
            <a:avLst/>
          </a:prstGeom>
          <a:noFill/>
        </p:spPr>
      </p:pic>
      <p:pic>
        <p:nvPicPr>
          <p:cNvPr id="45060" name="Picture 4" descr="http://chemistry.ru/course/content/javagifs/15-166-14benzoldiol-2d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7182364" y="4581128"/>
            <a:ext cx="1251031" cy="10081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4005064"/>
          <a:ext cx="9144000" cy="2329026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5721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6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1,2,3-бензолтриол</a:t>
                      </a:r>
                      <a:b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(пирогаллол)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1,2,4-бензолтриол</a:t>
                      </a:r>
                      <a:b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(гидроксигидрохинон)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1,3,5-бензолтриол</a:t>
                      </a:r>
                      <a:b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флюроглюцин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)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6083" name="Picture 3" descr="http://chemistry.ru/course/content/javagifs/15-167-123benzoltriol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67544" y="3356992"/>
            <a:ext cx="1224136" cy="1519108"/>
          </a:xfrm>
          <a:prstGeom prst="rect">
            <a:avLst/>
          </a:prstGeom>
          <a:noFill/>
        </p:spPr>
      </p:pic>
      <p:pic>
        <p:nvPicPr>
          <p:cNvPr id="46082" name="Picture 2" descr="http://chemistry.ru/course/content/javagifs/15-168-124benzoltriol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3923928" y="3140968"/>
            <a:ext cx="1319561" cy="1955494"/>
          </a:xfrm>
          <a:prstGeom prst="rect">
            <a:avLst/>
          </a:prstGeom>
          <a:noFill/>
        </p:spPr>
      </p:pic>
      <p:pic>
        <p:nvPicPr>
          <p:cNvPr id="46081" name="Picture 1" descr="http://chemistry.ru/course/content/javagifs/15-169-135benzoltriol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7092280" y="3212976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</TotalTime>
  <Words>794</Words>
  <Application>Microsoft Office PowerPoint</Application>
  <PresentationFormat>Экран (4:3)</PresentationFormat>
  <Paragraphs>177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2011-12-18T19:00:39Z</dcterms:created>
  <dcterms:modified xsi:type="dcterms:W3CDTF">2011-12-18T21:18:01Z</dcterms:modified>
</cp:coreProperties>
</file>